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57" r:id="rId3"/>
    <p:sldId id="258" r:id="rId4"/>
    <p:sldId id="293" r:id="rId5"/>
    <p:sldId id="29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9" r:id="rId17"/>
    <p:sldId id="271" r:id="rId18"/>
    <p:sldId id="272" r:id="rId19"/>
    <p:sldId id="273" r:id="rId20"/>
    <p:sldId id="275" r:id="rId21"/>
    <p:sldId id="274" r:id="rId22"/>
    <p:sldId id="286" r:id="rId23"/>
    <p:sldId id="297" r:id="rId24"/>
    <p:sldId id="282" r:id="rId25"/>
    <p:sldId id="278" r:id="rId26"/>
    <p:sldId id="287" r:id="rId27"/>
    <p:sldId id="288" r:id="rId28"/>
    <p:sldId id="289" r:id="rId29"/>
    <p:sldId id="290" r:id="rId30"/>
    <p:sldId id="291" r:id="rId31"/>
    <p:sldId id="292" r:id="rId32"/>
    <p:sldId id="295" r:id="rId33"/>
    <p:sldId id="299" r:id="rId34"/>
    <p:sldId id="296" r:id="rId35"/>
    <p:sldId id="302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008000"/>
    <a:srgbClr val="00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IN" noProof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IN" noProof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D8D91A-A2EE-4B54-B3C6-F6C67903BA9C}" type="datetime1">
              <a:rPr lang="en-US" smtClean="0"/>
              <a:pPr/>
              <a:t>11/19/2021</a:t>
            </a:fld>
            <a:endParaRPr lang="en-US" dirty="0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IN"/>
              <a:t>Click to edit Master text styles</a:t>
            </a:r>
          </a:p>
          <a:p>
            <a:pPr lvl="1"/>
            <a:r>
              <a:rPr lang="en-IN"/>
              <a:t>Second level</a:t>
            </a:r>
          </a:p>
          <a:p>
            <a:pPr lvl="2"/>
            <a:r>
              <a:rPr lang="en-IN"/>
              <a:t>Third level</a:t>
            </a:r>
          </a:p>
          <a:p>
            <a:pPr lvl="3"/>
            <a:r>
              <a:rPr lang="en-IN"/>
              <a:t>Fourth level</a:t>
            </a:r>
          </a:p>
          <a:p>
            <a:pPr lvl="4"/>
            <a:r>
              <a:rPr lang="en-I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785C6-EBAF-49D5-AD4D-BABF4DFAAD59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1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en-I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en-IN"/>
              <a:t>Click to edit Master text styles</a:t>
            </a:r>
          </a:p>
          <a:p>
            <a:pPr lvl="1"/>
            <a:r>
              <a:rPr lang="en-IN"/>
              <a:t>Second level</a:t>
            </a:r>
          </a:p>
          <a:p>
            <a:pPr lvl="2"/>
            <a:r>
              <a:rPr lang="en-IN"/>
              <a:t>Third level</a:t>
            </a:r>
          </a:p>
          <a:p>
            <a:pPr lvl="3"/>
            <a:r>
              <a:rPr lang="en-IN"/>
              <a:t>Fourth level</a:t>
            </a:r>
          </a:p>
          <a:p>
            <a:pPr lvl="4"/>
            <a:r>
              <a:rPr lang="en-I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04122-9A3A-4FD8-98B8-22631F32846C}" type="datetime1">
              <a:rPr lang="en-US" smtClean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/>
              <a:t>Click to edit Master text styles</a:t>
            </a:r>
          </a:p>
          <a:p>
            <a:pPr lvl="1"/>
            <a:r>
              <a:rPr lang="en-IN"/>
              <a:t>Second level</a:t>
            </a:r>
          </a:p>
          <a:p>
            <a:pPr lvl="2"/>
            <a:r>
              <a:rPr lang="en-IN"/>
              <a:t>Third level</a:t>
            </a:r>
          </a:p>
          <a:p>
            <a:pPr lvl="3"/>
            <a:r>
              <a:rPr lang="en-IN"/>
              <a:t>Fourth level</a:t>
            </a:r>
          </a:p>
          <a:p>
            <a:pPr lvl="4"/>
            <a:r>
              <a:rPr lang="en-I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9A7B8-0EC4-44C9-AFEF-25E144F11C06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I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I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B47B5-C739-4DAE-AACD-CC58CA843AC4}" type="datetime1">
              <a:rPr lang="en-US" smtClean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8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N"/>
              <a:t>Click to edit Master text styles</a:t>
            </a:r>
          </a:p>
          <a:p>
            <a:pPr lvl="1"/>
            <a:r>
              <a:rPr lang="en-IN"/>
              <a:t>Second level</a:t>
            </a:r>
          </a:p>
          <a:p>
            <a:pPr lvl="2"/>
            <a:r>
              <a:rPr lang="en-IN"/>
              <a:t>Third level</a:t>
            </a:r>
          </a:p>
          <a:p>
            <a:pPr lvl="3"/>
            <a:r>
              <a:rPr lang="en-IN"/>
              <a:t>Fourth level</a:t>
            </a:r>
          </a:p>
          <a:p>
            <a:pPr lvl="4"/>
            <a:r>
              <a:rPr lang="en-I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N"/>
              <a:t>Click to edit Master text styles</a:t>
            </a:r>
          </a:p>
          <a:p>
            <a:pPr lvl="1"/>
            <a:r>
              <a:rPr lang="en-IN"/>
              <a:t>Second level</a:t>
            </a:r>
          </a:p>
          <a:p>
            <a:pPr lvl="2"/>
            <a:r>
              <a:rPr lang="en-IN"/>
              <a:t>Third level</a:t>
            </a:r>
          </a:p>
          <a:p>
            <a:pPr lvl="3"/>
            <a:r>
              <a:rPr lang="en-IN"/>
              <a:t>Fourth level</a:t>
            </a:r>
          </a:p>
          <a:p>
            <a:pPr lvl="4"/>
            <a:r>
              <a:rPr lang="en-IN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2AE48-94E6-46E0-BE32-5F0716DE9115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I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N"/>
              <a:t>Click to edit Master text styles</a:t>
            </a:r>
          </a:p>
          <a:p>
            <a:pPr lvl="1"/>
            <a:r>
              <a:rPr lang="en-IN"/>
              <a:t>Second level</a:t>
            </a:r>
          </a:p>
          <a:p>
            <a:pPr lvl="2"/>
            <a:r>
              <a:rPr lang="en-IN"/>
              <a:t>Third level</a:t>
            </a:r>
          </a:p>
          <a:p>
            <a:pPr lvl="3"/>
            <a:r>
              <a:rPr lang="en-IN"/>
              <a:t>Fourth level</a:t>
            </a:r>
          </a:p>
          <a:p>
            <a:pPr lvl="4"/>
            <a:r>
              <a:rPr lang="en-I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N"/>
              <a:t>Click to edit Master text styles</a:t>
            </a:r>
          </a:p>
          <a:p>
            <a:pPr lvl="1"/>
            <a:r>
              <a:rPr lang="en-IN"/>
              <a:t>Second level</a:t>
            </a:r>
          </a:p>
          <a:p>
            <a:pPr lvl="2"/>
            <a:r>
              <a:rPr lang="en-IN"/>
              <a:t>Third level</a:t>
            </a:r>
          </a:p>
          <a:p>
            <a:pPr lvl="3"/>
            <a:r>
              <a:rPr lang="en-IN"/>
              <a:t>Fourth level</a:t>
            </a:r>
          </a:p>
          <a:p>
            <a:pPr lvl="4"/>
            <a:r>
              <a:rPr lang="en-IN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4C285-8BCE-48FC-97D9-E2837AF38351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70D3E6-EF16-4488-94A4-211508FE4682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2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7FB3B-20DA-4D0E-BF16-8262B7156612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3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N"/>
              <a:t>Click to edit Master text styles</a:t>
            </a:r>
          </a:p>
          <a:p>
            <a:pPr lvl="1"/>
            <a:r>
              <a:rPr lang="en-IN"/>
              <a:t>Second level</a:t>
            </a:r>
          </a:p>
          <a:p>
            <a:pPr lvl="2"/>
            <a:r>
              <a:rPr lang="en-IN"/>
              <a:t>Third level</a:t>
            </a:r>
          </a:p>
          <a:p>
            <a:pPr lvl="3"/>
            <a:r>
              <a:rPr lang="en-IN"/>
              <a:t>Fourth level</a:t>
            </a:r>
          </a:p>
          <a:p>
            <a:pPr lvl="4"/>
            <a:r>
              <a:rPr lang="en-I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73C2C-6BD0-40EC-8D8D-4D51F089C5EB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6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N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IN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77F5C-EDA7-4864-9756-35769B0E62CF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/>
              <a:t>Click to edit Master title style</a:t>
            </a:r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/>
              <a:t>Click to edit Master text styles</a:t>
            </a:r>
          </a:p>
          <a:p>
            <a:pPr lvl="1"/>
            <a:r>
              <a:rPr lang="en-IN"/>
              <a:t>Second level</a:t>
            </a:r>
          </a:p>
          <a:p>
            <a:pPr lvl="2"/>
            <a:r>
              <a:rPr lang="en-IN"/>
              <a:t>Third level</a:t>
            </a:r>
          </a:p>
          <a:p>
            <a:pPr lvl="3"/>
            <a:r>
              <a:rPr lang="en-IN"/>
              <a:t>Fourth level</a:t>
            </a:r>
          </a:p>
          <a:p>
            <a:pPr lvl="4"/>
            <a:r>
              <a:rPr lang="en-IN"/>
              <a:t>Fifth level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8B99C93-F56F-46AB-9EB8-53614A95B15F}" type="datetime1">
              <a:rPr lang="en-US" smtClean="0"/>
              <a:pPr/>
              <a:t>11/19/2021</a:t>
            </a:fld>
            <a:endParaRPr lang="en-US" dirty="0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       ML Importance of Teeth</a:t>
            </a:r>
            <a:br>
              <a:rPr lang="en-IN" dirty="0"/>
            </a:br>
            <a:endParaRPr lang="en-IN" dirty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IN" dirty="0" err="1"/>
              <a:t>Dr.Salini</a:t>
            </a:r>
            <a:r>
              <a:rPr lang="en-IN" dirty="0"/>
              <a:t> </a:t>
            </a:r>
            <a:r>
              <a:rPr lang="en-IN" dirty="0" err="1"/>
              <a:t>Chandran</a:t>
            </a:r>
            <a:endParaRPr lang="en-IN" dirty="0"/>
          </a:p>
          <a:p>
            <a:r>
              <a:rPr lang="en-IN" dirty="0"/>
              <a:t>Dept. of FMT</a:t>
            </a:r>
          </a:p>
        </p:txBody>
      </p:sp>
    </p:spTree>
    <p:extLst>
      <p:ext uri="{BB962C8B-B14F-4D97-AF65-F5344CB8AC3E}">
        <p14:creationId xmlns:p14="http://schemas.microsoft.com/office/powerpoint/2010/main" val="63190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66700"/>
            <a:ext cx="7772400" cy="11430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C00000"/>
                </a:solidFill>
              </a:rPr>
              <a:t>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136904" cy="4536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Temporary teeth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These are 20 in numbers (10 in each jaw)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Incisors = 4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Canines = 2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Molars = 4</a:t>
            </a:r>
            <a:endParaRPr lang="en-IN" dirty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5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C00000"/>
                </a:solidFill>
              </a:rPr>
              <a:t>PERMANENT TEETH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632" y="1412776"/>
            <a:ext cx="6656784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 Rounded MT Bold" pitchFamily="34" charset="0"/>
              </a:rPr>
              <a:t>32 in number, 16 in each jaw)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 Rounded MT Bold" pitchFamily="34" charset="0"/>
              </a:rPr>
              <a:t>Incisors - 4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 Rounded MT Bold" pitchFamily="34" charset="0"/>
              </a:rPr>
              <a:t>Canines - 2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 Rounded MT Bold" pitchFamily="34" charset="0"/>
              </a:rPr>
              <a:t>Premolars - 4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 Rounded MT Bold" pitchFamily="34" charset="0"/>
              </a:rPr>
              <a:t>Molars - 6</a:t>
            </a:r>
            <a:endParaRPr lang="en-IN" dirty="0">
              <a:solidFill>
                <a:schemeClr val="accent3">
                  <a:lumMod val="1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8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144000" cy="1065684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C00000"/>
                </a:solidFill>
              </a:rPr>
              <a:t>Differences </a:t>
            </a:r>
            <a:br>
              <a:rPr lang="en-IN" dirty="0">
                <a:solidFill>
                  <a:srgbClr val="C00000"/>
                </a:solidFill>
              </a:rPr>
            </a:br>
            <a:r>
              <a:rPr lang="en-IN" dirty="0">
                <a:solidFill>
                  <a:srgbClr val="C00000"/>
                </a:solidFill>
              </a:rPr>
              <a:t>Temporary and Permanent teeth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212726"/>
              </p:ext>
            </p:extLst>
          </p:nvPr>
        </p:nvGraphicFramePr>
        <p:xfrm>
          <a:off x="251520" y="1412776"/>
          <a:ext cx="8860904" cy="517106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30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7331"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rgbClr val="008000"/>
                          </a:solidFill>
                          <a:latin typeface="Arial Rounded MT Bold" pitchFamily="34" charset="0"/>
                        </a:rPr>
                        <a:t>Temporary 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Permanent teeth </a:t>
                      </a:r>
                      <a:endParaRPr lang="en-IN" sz="3200" b="0" dirty="0">
                        <a:solidFill>
                          <a:srgbClr val="008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85"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008000"/>
                          </a:solidFill>
                          <a:effectLst/>
                          <a:latin typeface="Arial Rounded MT Bold" pitchFamily="34" charset="0"/>
                          <a:ea typeface="Calibri"/>
                          <a:cs typeface="Times New Roman"/>
                        </a:rPr>
                        <a:t>Small, narrow &amp; light </a:t>
                      </a:r>
                      <a:endParaRPr lang="en-IN" sz="2800" dirty="0">
                        <a:solidFill>
                          <a:srgbClr val="008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008000"/>
                          </a:solidFill>
                          <a:effectLst/>
                          <a:latin typeface="Arial Rounded MT Bold" pitchFamily="34" charset="0"/>
                          <a:ea typeface="Calibri"/>
                          <a:cs typeface="Times New Roman"/>
                        </a:rPr>
                        <a:t>Big, broad &amp; heavy </a:t>
                      </a:r>
                      <a:endParaRPr lang="en-IN" sz="2800" dirty="0">
                        <a:solidFill>
                          <a:srgbClr val="008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185"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008000"/>
                          </a:solidFill>
                          <a:effectLst/>
                          <a:latin typeface="Arial Rounded MT Bold" pitchFamily="34" charset="0"/>
                          <a:ea typeface="Calibri"/>
                          <a:cs typeface="Times New Roman"/>
                        </a:rPr>
                        <a:t>China white in colour</a:t>
                      </a:r>
                      <a:endParaRPr lang="en-IN" sz="2800" dirty="0">
                        <a:solidFill>
                          <a:srgbClr val="008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Calibri"/>
                          <a:cs typeface="Times New Roman"/>
                        </a:rPr>
                        <a:t> Ivory white in colour </a:t>
                      </a:r>
                      <a:endParaRPr kumimoji="0" lang="en-I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endParaRPr lang="en-IN" sz="2800" dirty="0">
                        <a:solidFill>
                          <a:srgbClr val="008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185">
                <a:tc>
                  <a:txBody>
                    <a:bodyPr/>
                    <a:lstStyle/>
                    <a:p>
                      <a:r>
                        <a:rPr lang="en-IN" sz="2700" dirty="0">
                          <a:solidFill>
                            <a:srgbClr val="008000"/>
                          </a:solidFill>
                          <a:effectLst/>
                          <a:latin typeface="Arial Rounded MT Bold" pitchFamily="34" charset="0"/>
                          <a:ea typeface="Calibri"/>
                          <a:cs typeface="Times New Roman"/>
                        </a:rPr>
                        <a:t>Neck is more constricted</a:t>
                      </a:r>
                      <a:endParaRPr lang="en-IN" sz="2700" dirty="0">
                        <a:solidFill>
                          <a:srgbClr val="008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Calibri"/>
                          <a:cs typeface="Times New Roman"/>
                        </a:rPr>
                        <a:t>Neck is less constricted</a:t>
                      </a:r>
                      <a:endParaRPr kumimoji="0" lang="en-I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endParaRPr lang="en-IN" sz="2800" dirty="0">
                        <a:solidFill>
                          <a:srgbClr val="008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185"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008000"/>
                          </a:solidFill>
                          <a:effectLst/>
                          <a:latin typeface="Arial Rounded MT Bold" pitchFamily="34" charset="0"/>
                          <a:ea typeface="Calibri"/>
                          <a:cs typeface="Times New Roman"/>
                        </a:rPr>
                        <a:t>Edges serrated</a:t>
                      </a:r>
                      <a:endParaRPr lang="en-IN" sz="2800" dirty="0">
                        <a:solidFill>
                          <a:srgbClr val="008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Calibri"/>
                          <a:cs typeface="Times New Roman"/>
                        </a:rPr>
                        <a:t>Edges not serrated </a:t>
                      </a:r>
                      <a:endParaRPr lang="en-IN" sz="2800" dirty="0">
                        <a:solidFill>
                          <a:srgbClr val="008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185"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008000"/>
                          </a:solidFill>
                          <a:effectLst/>
                          <a:latin typeface="Arial Rounded MT Bold" pitchFamily="34" charset="0"/>
                          <a:ea typeface="Calibri"/>
                          <a:cs typeface="Times New Roman"/>
                        </a:rPr>
                        <a:t>Anterior teeth vertical</a:t>
                      </a:r>
                      <a:endParaRPr lang="en-IN" sz="2800" dirty="0">
                        <a:solidFill>
                          <a:srgbClr val="008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Calibri"/>
                          <a:cs typeface="Times New Roman"/>
                        </a:rPr>
                        <a:t>Anterior teeth inclined somewhat forward </a:t>
                      </a:r>
                      <a:endParaRPr kumimoji="0" lang="en-I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endParaRPr lang="en-IN" sz="2800" dirty="0">
                        <a:solidFill>
                          <a:srgbClr val="008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9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ctr"/>
            <a:r>
              <a:rPr lang="en-IN" sz="3600" i="0" dirty="0">
                <a:solidFill>
                  <a:srgbClr val="C00000"/>
                </a:solidFill>
                <a:effectLst/>
                <a:latin typeface="Arial Rounded MT Bold" pitchFamily="34" charset="0"/>
                <a:ea typeface="Calibri"/>
                <a:cs typeface="Times New Roman"/>
              </a:rPr>
              <a:t>TEMPORARY DENTITION</a:t>
            </a:r>
            <a:endParaRPr lang="en-IN" sz="36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4114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Temporary dentition starts at 6 months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 completed by 2.5 years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1 year total teeth - 8-12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1.5 year total teeth - 16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Calcification of roots completed by the end of third year.</a:t>
            </a:r>
          </a:p>
          <a:p>
            <a:endParaRPr lang="en-IN" dirty="0">
              <a:solidFill>
                <a:srgbClr val="996633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7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i="0" dirty="0">
                <a:solidFill>
                  <a:srgbClr val="C00000"/>
                </a:solidFill>
              </a:rPr>
              <a:t>PERMANENT TEETH ERUPTION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3810000" cy="3240360"/>
          </a:xfrm>
          <a:ln>
            <a:solidFill>
              <a:srgbClr val="009900"/>
            </a:solidFill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First molars - 6 </a:t>
            </a: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Central incisors- 7 </a:t>
            </a: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Lateral incisors - 8 </a:t>
            </a: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First premolar - 9</a:t>
            </a:r>
          </a:p>
          <a:p>
            <a:pPr marL="0" indent="0">
              <a:buNone/>
            </a:pPr>
            <a:endParaRPr lang="en-IN" dirty="0">
              <a:solidFill>
                <a:srgbClr val="008000"/>
              </a:solidFill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708920"/>
            <a:ext cx="4100264" cy="3240360"/>
          </a:xfrm>
          <a:ln>
            <a:solidFill>
              <a:srgbClr val="009900"/>
            </a:solidFill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Second premolar 10 </a:t>
            </a:r>
          </a:p>
          <a:p>
            <a:pPr>
              <a:buBlip>
                <a:blip r:embed="rId2"/>
              </a:buBlip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Canines 11 </a:t>
            </a:r>
          </a:p>
          <a:p>
            <a:pPr lvl="0">
              <a:buClr>
                <a:srgbClr val="0099CC"/>
              </a:buClr>
              <a:buBlip>
                <a:blip r:embed="rId2"/>
              </a:buBlip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second molars 11-12</a:t>
            </a:r>
          </a:p>
          <a:p>
            <a:pPr lvl="0">
              <a:buClr>
                <a:srgbClr val="0099CC"/>
              </a:buClr>
              <a:buBlip>
                <a:blip r:embed="rId2"/>
              </a:buBlip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 Third molars 17-18   (variable)</a:t>
            </a:r>
            <a:endParaRPr lang="en-IN" dirty="0">
              <a:solidFill>
                <a:srgbClr val="008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5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8000"/>
                </a:solidFill>
              </a:rPr>
              <a:t>Permanent teeth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392488"/>
          </a:xfrm>
        </p:spPr>
        <p:txBody>
          <a:bodyPr/>
          <a:lstStyle/>
          <a:p>
            <a:pPr lvl="0" algn="just">
              <a:buClr>
                <a:srgbClr val="0099CC"/>
              </a:buClr>
              <a:buBlip>
                <a:blip r:embed="rId2"/>
              </a:buBlip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Successional teeth </a:t>
            </a:r>
            <a:r>
              <a:rPr lang="en-US" dirty="0">
                <a:solidFill>
                  <a:srgbClr val="3B3835"/>
                </a:solidFill>
                <a:latin typeface="Arial Rounded MT Bold" pitchFamily="34" charset="0"/>
              </a:rPr>
              <a:t>: </a:t>
            </a:r>
            <a:r>
              <a:rPr lang="en-US" sz="2800" dirty="0">
                <a:solidFill>
                  <a:srgbClr val="3B3835"/>
                </a:solidFill>
                <a:latin typeface="Arial Rounded MT Bold" pitchFamily="34" charset="0"/>
              </a:rPr>
              <a:t>Those permanent teeth that follow into a place in the arch once held by primary tooth E.g.-Incisors, Canines, Premolars </a:t>
            </a:r>
          </a:p>
          <a:p>
            <a:pPr marL="0" lvl="0" indent="0" algn="just">
              <a:buClr>
                <a:srgbClr val="0099CC"/>
              </a:buClr>
              <a:buNone/>
            </a:pPr>
            <a:endParaRPr lang="en-US" sz="2800" dirty="0">
              <a:solidFill>
                <a:srgbClr val="3B3835"/>
              </a:solidFill>
              <a:latin typeface="Arial Rounded MT Bold" pitchFamily="34" charset="0"/>
            </a:endParaRPr>
          </a:p>
          <a:p>
            <a:pPr lvl="0" algn="just">
              <a:buClr>
                <a:srgbClr val="0099CC"/>
              </a:buClr>
              <a:buBlip>
                <a:blip r:embed="rId2"/>
              </a:buBlip>
            </a:pPr>
            <a:r>
              <a:rPr lang="en-US" dirty="0">
                <a:solidFill>
                  <a:srgbClr val="545454"/>
                </a:solidFill>
                <a:latin typeface="Arial Rounded MT Bold" pitchFamily="34" charset="0"/>
              </a:rPr>
              <a:t> 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Superadded permanent teeth</a:t>
            </a:r>
            <a:r>
              <a:rPr lang="en-US" dirty="0">
                <a:solidFill>
                  <a:srgbClr val="545454"/>
                </a:solidFill>
                <a:latin typeface="Arial Rounded MT Bold" pitchFamily="34" charset="0"/>
              </a:rPr>
              <a:t>. </a:t>
            </a:r>
            <a:r>
              <a:rPr lang="en-US" sz="2800" dirty="0">
                <a:solidFill>
                  <a:srgbClr val="545454"/>
                </a:solidFill>
                <a:latin typeface="Arial Rounded MT Bold" pitchFamily="34" charset="0"/>
              </a:rPr>
              <a:t>the three molars of the </a:t>
            </a:r>
            <a:r>
              <a:rPr lang="en-US" sz="2800" b="1" dirty="0">
                <a:solidFill>
                  <a:srgbClr val="6A6A6A"/>
                </a:solidFill>
                <a:latin typeface="Arial Rounded MT Bold" pitchFamily="34" charset="0"/>
              </a:rPr>
              <a:t>permanent</a:t>
            </a:r>
            <a:r>
              <a:rPr lang="en-US" sz="2800" dirty="0">
                <a:solidFill>
                  <a:srgbClr val="545454"/>
                </a:solidFill>
                <a:latin typeface="Arial Rounded MT Bold" pitchFamily="34" charset="0"/>
              </a:rPr>
              <a:t> set, the molars of the deciduous set being replaced by the premolars of the </a:t>
            </a:r>
            <a:r>
              <a:rPr lang="en-US" sz="2800" b="1" dirty="0">
                <a:solidFill>
                  <a:srgbClr val="6A6A6A"/>
                </a:solidFill>
                <a:latin typeface="Arial Rounded MT Bold" pitchFamily="34" charset="0"/>
              </a:rPr>
              <a:t>permanent</a:t>
            </a:r>
            <a:r>
              <a:rPr lang="en-US" sz="2800" dirty="0">
                <a:solidFill>
                  <a:srgbClr val="545454"/>
                </a:solidFill>
                <a:latin typeface="Arial Rounded MT Bold" pitchFamily="34" charset="0"/>
              </a:rPr>
              <a:t> set.</a:t>
            </a:r>
            <a:r>
              <a:rPr lang="en-US" sz="2800" dirty="0">
                <a:solidFill>
                  <a:srgbClr val="3B3835"/>
                </a:solidFill>
                <a:latin typeface="Arial Rounded MT Bold" pitchFamily="34" charset="0"/>
              </a:rPr>
              <a:t> </a:t>
            </a:r>
            <a:endParaRPr lang="en-IN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2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C00000"/>
                </a:solidFill>
              </a:rPr>
              <a:t>Period of mixed Dentition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136904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 Rounded MT Bold" pitchFamily="34" charset="0"/>
              </a:rPr>
              <a:t>The period during which both primary &amp; permanent teeth are together in the oral cavity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10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IN" dirty="0">
                <a:solidFill>
                  <a:schemeClr val="accent3">
                    <a:lumMod val="1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Period of mixed dentition is 6 – 12 years.</a:t>
            </a:r>
            <a:endParaRPr lang="en-US" dirty="0">
              <a:solidFill>
                <a:schemeClr val="accent3">
                  <a:lumMod val="10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endParaRPr lang="en-IN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4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8000"/>
                </a:solidFill>
              </a:rPr>
              <a:t>Permanent teeth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916832"/>
            <a:ext cx="8062664" cy="398866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latin typeface="Calibri"/>
                <a:ea typeface="Calibri"/>
                <a:cs typeface="Times New Roman"/>
              </a:rPr>
              <a:t> </a:t>
            </a:r>
            <a:r>
              <a:rPr lang="en-IN" dirty="0">
                <a:solidFill>
                  <a:schemeClr val="accent3">
                    <a:lumMod val="1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If the 4 wisdom teeth are present, then the age is &gt; 17 years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IN" dirty="0">
              <a:solidFill>
                <a:schemeClr val="accent3">
                  <a:lumMod val="10000"/>
                </a:schemeClr>
              </a:solidFill>
              <a:latin typeface="Arial Rounded MT Bold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chemeClr val="accent3">
                    <a:lumMod val="1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• Calcification of roots is completed within 3-4 years of eruption.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043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1143000"/>
          </a:xfrm>
        </p:spPr>
        <p:txBody>
          <a:bodyPr/>
          <a:lstStyle/>
          <a:p>
            <a:pPr algn="ctr"/>
            <a:r>
              <a:rPr lang="en-IN" sz="3200" i="0" dirty="0">
                <a:solidFill>
                  <a:schemeClr val="accent3">
                    <a:lumMod val="10000"/>
                  </a:schemeClr>
                </a:solidFill>
                <a:effectLst/>
                <a:latin typeface="Arial Rounded MT Bold" pitchFamily="34" charset="0"/>
                <a:ea typeface="Calibri"/>
                <a:cs typeface="Times New Roman"/>
              </a:rPr>
              <a:t>GUSTAFSON`S METHOD</a:t>
            </a:r>
            <a:endParaRPr lang="en-IN" dirty="0">
              <a:solidFill>
                <a:schemeClr val="accent3">
                  <a:lumMod val="1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60" y="2132856"/>
            <a:ext cx="8684328" cy="324036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chemeClr val="accent3">
                    <a:lumMod val="1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This method is used for age estimation in adults by studying the age (progressive) changes in an individual tooth.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0345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pPr algn="ctr"/>
            <a:r>
              <a:rPr lang="en-IN" sz="3200" i="0" dirty="0">
                <a:solidFill>
                  <a:schemeClr val="accent3">
                    <a:lumMod val="10000"/>
                  </a:schemeClr>
                </a:solidFill>
                <a:effectLst/>
                <a:latin typeface="Arial Rounded MT Bold" pitchFamily="34" charset="0"/>
                <a:ea typeface="Calibri"/>
                <a:cs typeface="Times New Roman"/>
              </a:rPr>
              <a:t>Gustafson`s criteria</a:t>
            </a:r>
            <a:endParaRPr lang="en-IN" dirty="0">
              <a:solidFill>
                <a:schemeClr val="accent3">
                  <a:lumMod val="1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340768"/>
            <a:ext cx="6696744" cy="4536504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chemeClr val="accent3">
                    <a:lumMod val="25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1. Attrition (wearing off teeth )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chemeClr val="accent3">
                    <a:lumMod val="25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2. Periodontosis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chemeClr val="accent3">
                    <a:lumMod val="25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3. Secondary dentine formation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chemeClr val="accent3">
                    <a:lumMod val="25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 4. Cementum deposition.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chemeClr val="accent3">
                    <a:lumMod val="25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5. Root resorption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chemeClr val="accent3">
                    <a:lumMod val="25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6. Root transparency.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138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Forensic odontology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Forensic odontology is a branch of forensic medicine, and in the interest of justice deals with the proper examination, handling and presentation of dental evidence in the court of law.</a:t>
            </a:r>
            <a:endParaRPr lang="en-IN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1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5" b="24487"/>
          <a:stretch/>
        </p:blipFill>
        <p:spPr bwMode="auto">
          <a:xfrm>
            <a:off x="251520" y="211969"/>
            <a:ext cx="8568952" cy="635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76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14288" r="12091" b="7564"/>
          <a:stretch/>
        </p:blipFill>
        <p:spPr bwMode="auto">
          <a:xfrm>
            <a:off x="0" y="59230"/>
            <a:ext cx="4050352" cy="664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21" y="2708920"/>
            <a:ext cx="4697775" cy="39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397848"/>
            <a:ext cx="552535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/>
              <a:t> </a:t>
            </a:r>
            <a:r>
              <a:rPr lang="en-IN" sz="3000" dirty="0">
                <a:solidFill>
                  <a:schemeClr val="accent3">
                    <a:lumMod val="25000"/>
                  </a:schemeClr>
                </a:solidFill>
                <a:latin typeface="Arial Rounded MT Bold" pitchFamily="34" charset="0"/>
              </a:rPr>
              <a:t>GUSTAFSON’S METHOD</a:t>
            </a:r>
          </a:p>
          <a:p>
            <a:endParaRPr lang="en-IN" dirty="0"/>
          </a:p>
          <a:p>
            <a:r>
              <a:rPr lang="en-IN" sz="2800" dirty="0">
                <a:latin typeface="Arial Rounded MT Bold" pitchFamily="34" charset="0"/>
              </a:rPr>
              <a:t>        </a:t>
            </a:r>
            <a:r>
              <a:rPr lang="en-IN" sz="2800" dirty="0">
                <a:solidFill>
                  <a:srgbClr val="008000"/>
                </a:solidFill>
                <a:latin typeface="Arial Rounded MT Bold" pitchFamily="34" charset="0"/>
              </a:rPr>
              <a:t>Secondary </a:t>
            </a:r>
            <a:r>
              <a:rPr lang="en-IN" sz="2800" dirty="0" err="1">
                <a:solidFill>
                  <a:srgbClr val="008000"/>
                </a:solidFill>
                <a:latin typeface="Arial Rounded MT Bold" pitchFamily="34" charset="0"/>
              </a:rPr>
              <a:t>cemetum</a:t>
            </a:r>
            <a:endParaRPr lang="en-IN" sz="2800" dirty="0">
              <a:solidFill>
                <a:srgbClr val="008000"/>
              </a:solidFill>
              <a:latin typeface="Arial Rounded MT Bold" pitchFamily="34" charset="0"/>
            </a:endParaRPr>
          </a:p>
          <a:p>
            <a:endParaRPr lang="en-IN" dirty="0">
              <a:solidFill>
                <a:srgbClr val="008000"/>
              </a:solidFill>
            </a:endParaRPr>
          </a:p>
          <a:p>
            <a:r>
              <a:rPr lang="en-IN" dirty="0">
                <a:solidFill>
                  <a:srgbClr val="008000"/>
                </a:solidFill>
              </a:rPr>
              <a:t>                 </a:t>
            </a:r>
            <a:r>
              <a:rPr lang="en-IN" sz="2800" dirty="0">
                <a:solidFill>
                  <a:srgbClr val="008000"/>
                </a:solidFill>
                <a:latin typeface="Arial Rounded MT Bold" pitchFamily="34" charset="0"/>
              </a:rPr>
              <a:t>Root Transparency</a:t>
            </a:r>
          </a:p>
        </p:txBody>
      </p:sp>
      <p:sp>
        <p:nvSpPr>
          <p:cNvPr id="5" name="Left Arrow 4"/>
          <p:cNvSpPr/>
          <p:nvPr/>
        </p:nvSpPr>
        <p:spPr bwMode="auto">
          <a:xfrm>
            <a:off x="4139952" y="1261575"/>
            <a:ext cx="705228" cy="242316"/>
          </a:xfrm>
          <a:prstGeom prst="leftArrow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566450" y="2367618"/>
            <a:ext cx="242316" cy="583961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3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404664"/>
            <a:ext cx="9324528" cy="5428828"/>
          </a:xfrm>
        </p:spPr>
        <p:txBody>
          <a:bodyPr/>
          <a:lstStyle/>
          <a:p>
            <a:pPr lvl="0">
              <a:buClr>
                <a:srgbClr val="0099CC"/>
              </a:buClr>
            </a:pPr>
            <a:r>
              <a:rPr lang="en-IN" sz="2800" dirty="0">
                <a:solidFill>
                  <a:srgbClr val="336699"/>
                </a:solidFill>
                <a:latin typeface="Arial Rounded MT Bold" pitchFamily="34" charset="0"/>
                <a:ea typeface="Calibri"/>
                <a:cs typeface="Times New Roman"/>
              </a:rPr>
              <a:t>transparency of root is most reliable criteria</a:t>
            </a:r>
            <a:endParaRPr lang="en-IN" sz="2800" dirty="0">
              <a:solidFill>
                <a:srgbClr val="336699"/>
              </a:solidFill>
              <a:latin typeface="Arial Rounded MT Bold" pitchFamily="34" charset="0"/>
            </a:endParaRPr>
          </a:p>
          <a:p>
            <a:endParaRPr lang="en-IN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36496" cy="539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72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i="0" dirty="0">
                <a:solidFill>
                  <a:srgbClr val="E2E2FF">
                    <a:lumMod val="10000"/>
                  </a:srgbClr>
                </a:solidFill>
                <a:effectLst/>
                <a:latin typeface="Arial Rounded MT Bold" pitchFamily="34" charset="0"/>
                <a:ea typeface="Calibri"/>
                <a:cs typeface="Times New Roman"/>
              </a:rPr>
              <a:t>Gustafson`s criteria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90700"/>
            <a:ext cx="8496944" cy="4114800"/>
          </a:xfrm>
        </p:spPr>
        <p:txBody>
          <a:bodyPr/>
          <a:lstStyle/>
          <a:p>
            <a:endParaRPr lang="en-IN" dirty="0">
              <a:latin typeface="Arial Rounded MT Bold" pitchFamily="34" charset="0"/>
            </a:endParaRPr>
          </a:p>
          <a:p>
            <a:r>
              <a:rPr lang="en-IN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Total score – A+P+S+C+R+T</a:t>
            </a:r>
          </a:p>
          <a:p>
            <a:endParaRPr lang="en-IN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IN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Age (years) = 11.43+4.56 X (total score)</a:t>
            </a:r>
          </a:p>
          <a:p>
            <a:endParaRPr lang="en-IN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04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72400" cy="1143000"/>
          </a:xfrm>
        </p:spPr>
        <p:txBody>
          <a:bodyPr/>
          <a:lstStyle/>
          <a:p>
            <a:pPr algn="ctr"/>
            <a:r>
              <a:rPr lang="en-IN" sz="3200" i="0" dirty="0">
                <a:solidFill>
                  <a:schemeClr val="bg2">
                    <a:lumMod val="50000"/>
                  </a:schemeClr>
                </a:solidFill>
                <a:effectLst/>
                <a:latin typeface="Arial Rounded MT Bold" pitchFamily="34" charset="0"/>
                <a:ea typeface="Calibri"/>
                <a:cs typeface="Times New Roman"/>
              </a:rPr>
              <a:t>AGE ESTIMATION</a:t>
            </a:r>
            <a:endParaRPr lang="en-IN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1148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BOYD ( 1963 ) devised age from incremental lines of enamel.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 These lines can be seen on histological section of teeth and represent daily increments of growth.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A well marked line known as NEONATAL LINE, is formed at birth</a:t>
            </a:r>
            <a:r>
              <a:rPr lang="en-IN" dirty="0">
                <a:latin typeface="Arial Rounded MT Bold" pitchFamily="34" charset="0"/>
                <a:ea typeface="Calibri"/>
                <a:cs typeface="Times New Roman"/>
              </a:rPr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976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46640" cy="11430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663300"/>
                </a:solidFill>
                <a:effectLst/>
                <a:latin typeface="Calibri"/>
                <a:ea typeface="Calibri"/>
                <a:cs typeface="Times New Roman"/>
              </a:rPr>
              <a:t>         </a:t>
            </a:r>
            <a:r>
              <a:rPr lang="en-IN" i="0" dirty="0">
                <a:solidFill>
                  <a:srgbClr val="663300"/>
                </a:solidFill>
                <a:effectLst/>
                <a:latin typeface="Arial Rounded MT Bold" pitchFamily="34" charset="0"/>
                <a:ea typeface="Calibri"/>
                <a:cs typeface="Times New Roman"/>
              </a:rPr>
              <a:t>RACE FROM TEETH</a:t>
            </a:r>
            <a:br>
              <a:rPr lang="en-IN" i="0" dirty="0">
                <a:solidFill>
                  <a:srgbClr val="663300"/>
                </a:solidFill>
                <a:effectLst/>
                <a:latin typeface="Arial Rounded MT Bold" pitchFamily="34" charset="0"/>
                <a:ea typeface="Calibri"/>
                <a:cs typeface="Times New Roman"/>
              </a:rPr>
            </a:br>
            <a:r>
              <a:rPr lang="en-IN" i="0" dirty="0">
                <a:solidFill>
                  <a:srgbClr val="663300"/>
                </a:solidFill>
                <a:effectLst/>
                <a:latin typeface="Arial Rounded MT Bold" pitchFamily="34" charset="0"/>
                <a:ea typeface="Calibri"/>
                <a:cs typeface="Times New Roman"/>
              </a:rPr>
              <a:t>         </a:t>
            </a:r>
            <a:r>
              <a:rPr lang="en-IN" i="0" dirty="0">
                <a:solidFill>
                  <a:srgbClr val="C00000"/>
                </a:solidFill>
                <a:effectLst/>
                <a:latin typeface="Arial Rounded MT Bold" pitchFamily="34" charset="0"/>
                <a:ea typeface="Calibri"/>
                <a:cs typeface="Times New Roman"/>
              </a:rPr>
              <a:t>Mongoloids</a:t>
            </a:r>
            <a:endParaRPr lang="en-IN" i="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411480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latin typeface="Calibri"/>
                <a:ea typeface="Calibri"/>
                <a:cs typeface="Times New Roman"/>
              </a:rPr>
              <a:t>1. </a:t>
            </a: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Shovel shaped upper incisors.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2. Enamel pearls: are small nodules of enamel on the surface.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3.Taurodontism ( bull tooth): the pulp cavity of molars is wide and deep and the roots are fused and bent.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4 Congenital lack of third upper molars is common.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56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0" y="260648"/>
            <a:ext cx="8856984" cy="114300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Common identifying features of teeth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064896" cy="48066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N" dirty="0">
                <a:latin typeface="Arial Rounded MT Bold" pitchFamily="34" charset="0"/>
                <a:ea typeface="Calibri"/>
                <a:cs typeface="Times New Roman"/>
              </a:rPr>
              <a:t>Faulty development</a:t>
            </a:r>
          </a:p>
          <a:p>
            <a:pPr marL="514350" indent="-514350">
              <a:buAutoNum type="arabicPeriod"/>
            </a:pPr>
            <a:endParaRPr lang="en-IN" dirty="0">
              <a:latin typeface="Arial Rounded MT Bold" pitchFamily="34" charset="0"/>
              <a:ea typeface="Calibri"/>
              <a:cs typeface="Times New Roman"/>
            </a:endParaRPr>
          </a:p>
          <a:p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undersized (small)</a:t>
            </a:r>
          </a:p>
          <a:p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 oversized</a:t>
            </a:r>
          </a:p>
          <a:p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 notched</a:t>
            </a:r>
          </a:p>
          <a:p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 or present some other irregularities as a result of faulty development and malformation</a:t>
            </a:r>
            <a:r>
              <a:rPr lang="en-IN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682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Identifying features of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352928" cy="4330824"/>
          </a:xfrm>
        </p:spPr>
        <p:txBody>
          <a:bodyPr/>
          <a:lstStyle/>
          <a:p>
            <a:pPr marL="0" lvl="0" indent="0">
              <a:buClr>
                <a:srgbClr val="0099CC"/>
              </a:buClr>
              <a:buNone/>
            </a:pPr>
            <a:r>
              <a:rPr lang="en-IN" dirty="0">
                <a:solidFill>
                  <a:srgbClr val="336699"/>
                </a:solidFill>
                <a:latin typeface="Arial Rounded MT Bold" pitchFamily="34" charset="0"/>
                <a:ea typeface="Calibri"/>
                <a:cs typeface="Times New Roman"/>
              </a:rPr>
              <a:t>2. Faulty alignment the defect in the alignment </a:t>
            </a:r>
          </a:p>
          <a:p>
            <a:pPr marL="0" lvl="0" indent="0">
              <a:buClr>
                <a:srgbClr val="0099CC"/>
              </a:buClr>
              <a:buNone/>
            </a:pPr>
            <a:r>
              <a:rPr lang="en-IN" i="1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In the space b/w the teeth</a:t>
            </a:r>
          </a:p>
          <a:p>
            <a:pPr marL="0" lvl="0" indent="0">
              <a:buClr>
                <a:srgbClr val="0099CC"/>
              </a:buClr>
              <a:buNone/>
            </a:pPr>
            <a:endParaRPr lang="en-IN" i="1" dirty="0">
              <a:solidFill>
                <a:srgbClr val="C00000"/>
              </a:solidFill>
              <a:latin typeface="Arial Rounded MT Bold" pitchFamily="34" charset="0"/>
              <a:ea typeface="Calibri"/>
              <a:cs typeface="Times New Roman"/>
            </a:endParaRPr>
          </a:p>
          <a:p>
            <a:pPr marL="0" lvl="0" indent="0">
              <a:buClr>
                <a:srgbClr val="0099CC"/>
              </a:buClr>
              <a:buNone/>
            </a:pPr>
            <a:r>
              <a:rPr lang="en-IN" dirty="0">
                <a:solidFill>
                  <a:srgbClr val="336699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IN" dirty="0" err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eg</a:t>
            </a:r>
            <a:r>
              <a:rPr lang="en-IN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Widely spaced teeth, overriding teeth</a:t>
            </a:r>
          </a:p>
          <a:p>
            <a:pPr marL="0" lvl="0" indent="0">
              <a:buClr>
                <a:srgbClr val="0099CC"/>
              </a:buClr>
              <a:buNone/>
            </a:pPr>
            <a:endParaRPr lang="en-IN" dirty="0">
              <a:solidFill>
                <a:srgbClr val="C00000"/>
              </a:solidFill>
              <a:latin typeface="Arial Rounded MT Bold" pitchFamily="34" charset="0"/>
              <a:ea typeface="Calibri"/>
              <a:cs typeface="Times New Roman"/>
            </a:endParaRPr>
          </a:p>
          <a:p>
            <a:pPr marL="0" lvl="0" indent="0">
              <a:buClr>
                <a:srgbClr val="0099CC"/>
              </a:buClr>
              <a:buNone/>
            </a:pPr>
            <a:r>
              <a:rPr lang="en-IN" i="1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b/w the teeth of upper and lower jaw.</a:t>
            </a:r>
            <a:endParaRPr lang="en-IN" i="1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2351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56376" cy="1143000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Stains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134672" cy="449272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Pan (betel leaf, tobacco) chewing habit stains the teeth with dark brown or black deposit.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N" dirty="0">
              <a:solidFill>
                <a:srgbClr val="C00000"/>
              </a:solidFill>
              <a:latin typeface="Arial Rounded MT Bold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 Yellowish or dark brown stains on the back of incisor teeth are common in cigarette smokers. </a:t>
            </a:r>
            <a:endParaRPr lang="en-IN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48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Identification from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424936" cy="4536504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99CC"/>
              </a:buClr>
            </a:pPr>
            <a:r>
              <a:rPr lang="en-IN" dirty="0">
                <a:solidFill>
                  <a:srgbClr val="336699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Chalky white or yellowish brown areas of discoloration on enamel, -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Flurosis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99CC"/>
              </a:buClr>
            </a:pPr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COPPER causes green, and MERCURY and LEAD causes blue-black line on the gums.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99CC"/>
              </a:buClr>
            </a:pPr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 PHENYTOIN induces hyperplasia of gums</a:t>
            </a:r>
            <a:endParaRPr lang="en-IN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4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B3835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Identification  from teeth</a:t>
            </a:r>
            <a:endParaRPr lang="en-IN" sz="40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556376" cy="4114800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Arial Rounded MT Bold" pitchFamily="34" charset="0"/>
              </a:rPr>
              <a:t>1. Age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Arial Rounded MT Bold" pitchFamily="34" charset="0"/>
              </a:rPr>
              <a:t>2. Sex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Arial Rounded MT Bold" pitchFamily="34" charset="0"/>
              </a:rPr>
              <a:t>3. Race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Arial Rounded MT Bold" pitchFamily="34" charset="0"/>
              </a:rPr>
              <a:t>4. Blood group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Arial Rounded MT Bold" pitchFamily="34" charset="0"/>
              </a:rPr>
              <a:t>5. Occupation </a:t>
            </a:r>
          </a:p>
          <a:p>
            <a:pPr marL="0" indent="0">
              <a:buNone/>
            </a:pPr>
            <a:r>
              <a:rPr lang="en-US" dirty="0">
                <a:solidFill>
                  <a:srgbClr val="3B3835"/>
                </a:solidFill>
                <a:latin typeface="Arial Rounded MT Bold" pitchFamily="34" charset="0"/>
              </a:rPr>
              <a:t>6</a:t>
            </a:r>
            <a:r>
              <a:rPr lang="en-US" b="0" i="0" dirty="0">
                <a:solidFill>
                  <a:srgbClr val="3B3835"/>
                </a:solidFill>
                <a:effectLst/>
                <a:latin typeface="Arial Rounded MT Bold" pitchFamily="34" charset="0"/>
              </a:rPr>
              <a:t>. Poisoning</a:t>
            </a:r>
          </a:p>
          <a:p>
            <a:pPr marL="0" indent="0">
              <a:buNone/>
            </a:pPr>
            <a:r>
              <a:rPr lang="en-US" dirty="0">
                <a:solidFill>
                  <a:srgbClr val="3B3835"/>
                </a:solidFill>
                <a:latin typeface="Arial Rounded MT Bold" pitchFamily="34" charset="0"/>
              </a:rPr>
              <a:t>7</a:t>
            </a:r>
            <a:r>
              <a:rPr lang="en-US" b="0" i="0" dirty="0">
                <a:solidFill>
                  <a:srgbClr val="3B3835"/>
                </a:solidFill>
                <a:effectLst/>
                <a:latin typeface="Arial Rounded MT Bold" pitchFamily="34" charset="0"/>
              </a:rPr>
              <a:t>. General facial characteristics</a:t>
            </a:r>
            <a:endParaRPr lang="en-IN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78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064896" cy="5572844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Localised attrition: Pipe smokers may have localized wear off teeth, either on incisors or at the angles of the mouth due to position of pipe.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N" dirty="0">
              <a:solidFill>
                <a:srgbClr val="C00000"/>
              </a:solidFill>
              <a:latin typeface="Arial Rounded MT Bold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 Notched incisors from holding thread and pins b/w teeth suggest that person was tailor or hair-dresser or a cobbler.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4691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1143000"/>
          </a:xfrm>
        </p:spPr>
        <p:txBody>
          <a:bodyPr/>
          <a:lstStyle/>
          <a:p>
            <a:r>
              <a:rPr lang="en-IN" dirty="0"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IDENTIFICATION FROM DENTAL DNA</a:t>
            </a: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320480"/>
          </a:xfrm>
        </p:spPr>
        <p:txBody>
          <a:bodyPr/>
          <a:lstStyle/>
          <a:p>
            <a:pPr algn="just"/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Teeth are an excellent source of DNA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Applied technique → polymerase chain reaction- allows amplification of highly degraded DNA.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 This facilitates comparison with a known biological </a:t>
            </a:r>
            <a:r>
              <a:rPr lang="en-IN" sz="2800" dirty="0" err="1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antemortem</a:t>
            </a:r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 sample of the decedent such as hair from a comb, epithelial cells from a toothbrush or biopsy specimen. •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Advantage: - DNA pattern can be compared to the parents or siblings, thus facilitating positive identification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8128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Identification from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4968552"/>
          </a:xfrm>
        </p:spPr>
        <p:txBody>
          <a:bodyPr/>
          <a:lstStyle/>
          <a:p>
            <a:r>
              <a:rPr lang="en-IN" dirty="0">
                <a:latin typeface="Arial Rounded MT Bold" pitchFamily="34" charset="0"/>
              </a:rPr>
              <a:t>Blood group – tissues of pulp</a:t>
            </a:r>
          </a:p>
          <a:p>
            <a:pPr marL="0" lvl="0" indent="0">
              <a:buClr>
                <a:srgbClr val="0099CC"/>
              </a:buClr>
              <a:buNone/>
            </a:pPr>
            <a:r>
              <a:rPr lang="en-IN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    Determination of sex from teeth</a:t>
            </a:r>
          </a:p>
          <a:p>
            <a:r>
              <a:rPr lang="en-IN" dirty="0">
                <a:latin typeface="Arial Rounded MT Bold" pitchFamily="34" charset="0"/>
              </a:rPr>
              <a:t>Sex – </a:t>
            </a:r>
            <a:r>
              <a:rPr lang="en-IN" dirty="0">
                <a:solidFill>
                  <a:srgbClr val="FF0000"/>
                </a:solidFill>
                <a:latin typeface="Arial Rounded MT Bold" pitchFamily="34" charset="0"/>
              </a:rPr>
              <a:t>tissues of pulp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latin typeface="Arial Rounded MT Bold" pitchFamily="34" charset="0"/>
                <a:ea typeface="Calibri"/>
                <a:cs typeface="Times New Roman"/>
              </a:rPr>
              <a:t>Sex determination by </a:t>
            </a:r>
            <a:r>
              <a:rPr lang="en-IN" dirty="0">
                <a:solidFill>
                  <a:srgbClr val="FF0000"/>
                </a:solidFill>
                <a:latin typeface="Arial Rounded MT Bold" pitchFamily="34" charset="0"/>
                <a:ea typeface="Calibri"/>
                <a:cs typeface="Times New Roman"/>
              </a:rPr>
              <a:t>DNA analysis  </a:t>
            </a:r>
            <a:r>
              <a:rPr lang="en-IN" dirty="0" err="1">
                <a:solidFill>
                  <a:srgbClr val="FF0000"/>
                </a:solidFill>
                <a:latin typeface="Arial Rounded MT Bold" pitchFamily="34" charset="0"/>
                <a:ea typeface="Calibri"/>
                <a:cs typeface="Times New Roman"/>
              </a:rPr>
              <a:t>Amelogenin</a:t>
            </a:r>
            <a:r>
              <a:rPr lang="en-IN" dirty="0">
                <a:solidFill>
                  <a:srgbClr val="FF0000"/>
                </a:solidFill>
                <a:latin typeface="Arial Rounded MT Bold" pitchFamily="34" charset="0"/>
                <a:ea typeface="Calibri"/>
                <a:cs typeface="Times New Roman"/>
              </a:rPr>
              <a:t> (AMEL) – Major matrix proteins secreted by the </a:t>
            </a:r>
            <a:r>
              <a:rPr lang="en-IN" dirty="0" err="1">
                <a:solidFill>
                  <a:srgbClr val="FF0000"/>
                </a:solidFill>
                <a:latin typeface="Arial Rounded MT Bold" pitchFamily="34" charset="0"/>
                <a:ea typeface="Calibri"/>
                <a:cs typeface="Times New Roman"/>
              </a:rPr>
              <a:t>ameloblasts</a:t>
            </a:r>
            <a:r>
              <a:rPr lang="en-IN" dirty="0">
                <a:solidFill>
                  <a:srgbClr val="FF0000"/>
                </a:solidFill>
                <a:latin typeface="Arial Rounded MT Bold" pitchFamily="34" charset="0"/>
                <a:ea typeface="Calibri"/>
                <a:cs typeface="Times New Roman"/>
              </a:rPr>
              <a:t> of the enamel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FF0000"/>
                </a:solidFill>
                <a:latin typeface="Arial Rounded MT Bold" pitchFamily="34" charset="0"/>
                <a:cs typeface="Times New Roman"/>
              </a:rPr>
              <a:t>Metrics of teeth</a:t>
            </a:r>
            <a:endParaRPr lang="en-IN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92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Teeth bite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114800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In a bite mark comparison, you are looking for and matching unique features between the bite mark and exemplar castings. </a:t>
            </a:r>
          </a:p>
          <a:p>
            <a:pPr algn="just"/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There are over 20 different methods of bite mark analysis.</a:t>
            </a:r>
            <a:endParaRPr lang="en-IN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6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Teeth bite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</p:spPr>
        <p:txBody>
          <a:bodyPr/>
          <a:lstStyle/>
          <a:p>
            <a:r>
              <a:rPr lang="en-US" dirty="0">
                <a:latin typeface="Arial Rounded MT Bold" pitchFamily="34" charset="0"/>
              </a:rPr>
              <a:t>WHAT IS A BITE MARK</a:t>
            </a:r>
          </a:p>
          <a:p>
            <a:pPr algn="just"/>
            <a:r>
              <a:rPr lang="en-US" sz="2800" dirty="0">
                <a:solidFill>
                  <a:srgbClr val="3B3835"/>
                </a:solidFill>
                <a:latin typeface="Arial Rounded MT Bold" pitchFamily="34" charset="0"/>
              </a:rPr>
              <a:t>An injury in skin caused by contacting teeth (with or without the lips or tongue) which shows the representational pattern of the oral structures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.</a:t>
            </a:r>
          </a:p>
          <a:p>
            <a:pPr algn="just"/>
            <a:r>
              <a:rPr lang="en-US" dirty="0">
                <a:solidFill>
                  <a:srgbClr val="3B3835"/>
                </a:solidFill>
                <a:latin typeface="Arial Rounded MT Bold" pitchFamily="34" charset="0"/>
              </a:rPr>
              <a:t>WHY ARE BITE MARKS USEFUL?</a:t>
            </a:r>
          </a:p>
          <a:p>
            <a:pPr algn="just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We can use bite marks to carry out bite mark analysis. i.e. a comparison of a known person’s dentition to a patterned injury which appears consistent with a bite mark</a:t>
            </a:r>
            <a:endParaRPr lang="en-IN" sz="2800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07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lbertonrecord.co.za/wp-content/uploads/sites/35/2016/03/tha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4" y="961648"/>
            <a:ext cx="90732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5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SCOPE AND PURPOSE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604448" cy="41148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 err="1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antemortem</a:t>
            </a:r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 and </a:t>
            </a:r>
            <a:r>
              <a:rPr lang="en-IN" sz="2800" dirty="0" err="1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postmortem</a:t>
            </a:r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 dental information.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 Collection and analysis of patterned marks (bite marks) on inanimate material or injured tissue.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Recognition of the signs and symptoms of human abuse.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Assessment of the age of the person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  <a:ea typeface="Calibri"/>
                <a:cs typeface="Times New Roman"/>
              </a:rPr>
              <a:t>Determination of sex of a person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94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1143000"/>
          </a:xfrm>
        </p:spPr>
        <p:txBody>
          <a:bodyPr/>
          <a:lstStyle/>
          <a:p>
            <a:r>
              <a:rPr lang="en-IN" dirty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en-IN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BASIS FOR DENTAL IDENTIFICATION: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1124744"/>
            <a:ext cx="8784976" cy="41148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Human Dentition is never same in any two Individuals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The morphology and arrangement of teeth vary from person to person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Dental identity -″total of all characteristics of the teeth and their associated structures which, while not individually unique, when considered together provide a unique totality”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Teeth are relatively resistant to environmental insults after death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9761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Age estimation from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0700"/>
            <a:ext cx="8062664" cy="4114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Stage of tooth development has two periods.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 1. Pre-natal period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 2. Post-natal period.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812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62664" cy="1137692"/>
          </a:xfrm>
        </p:spPr>
        <p:txBody>
          <a:bodyPr/>
          <a:lstStyle/>
          <a:p>
            <a:pPr algn="ctr"/>
            <a:r>
              <a:rPr lang="en-IN" sz="4000" i="0" dirty="0">
                <a:solidFill>
                  <a:srgbClr val="C00000"/>
                </a:solidFill>
                <a:effectLst/>
                <a:latin typeface="Arial Rounded MT Bold" pitchFamily="34" charset="0"/>
                <a:ea typeface="Calibri"/>
                <a:cs typeface="Times New Roman"/>
              </a:rPr>
              <a:t>PRE-NATAL PERIOD</a:t>
            </a:r>
            <a:endParaRPr lang="en-IN" sz="4000" i="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136904" cy="424847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Calcification of tooth starts in incisors at the tips of milky teeth at 5th month of intrauterine phase.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 • At time of birth calcification occur-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Incisors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 = 2/3 Canines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 = 1/3 molars = tip.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366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i="0" dirty="0">
                <a:solidFill>
                  <a:srgbClr val="C00000"/>
                </a:solidFill>
                <a:effectLst/>
                <a:latin typeface="Arial Rounded MT Bold" pitchFamily="34" charset="0"/>
                <a:ea typeface="Calibri"/>
                <a:cs typeface="Times New Roman"/>
              </a:rPr>
              <a:t>Age estimation</a:t>
            </a:r>
            <a:endParaRPr lang="en-IN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90700"/>
            <a:ext cx="7704856" cy="4114800"/>
          </a:xfrm>
        </p:spPr>
        <p:txBody>
          <a:bodyPr/>
          <a:lstStyle/>
          <a:p>
            <a:endParaRPr lang="en-IN" dirty="0">
              <a:solidFill>
                <a:srgbClr val="008000"/>
              </a:solidFill>
              <a:latin typeface="Arial Rounded MT Bold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1. Eruption of temporary and permanent teeth. </a:t>
            </a:r>
          </a:p>
          <a:p>
            <a:endParaRPr lang="en-IN" dirty="0">
              <a:solidFill>
                <a:srgbClr val="008000"/>
              </a:solidFill>
              <a:latin typeface="Arial Rounded MT Bold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2. Gustafson’s formula.</a:t>
            </a:r>
            <a:endParaRPr lang="en-IN" dirty="0">
              <a:solidFill>
                <a:srgbClr val="008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0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772400" cy="11430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C00000"/>
                </a:solidFill>
              </a:rPr>
              <a:t>Eruption of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8062664" cy="411480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               </a:t>
            </a:r>
            <a:r>
              <a:rPr lang="en-IN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  <a:ea typeface="Calibri"/>
                <a:cs typeface="Times New Roman"/>
              </a:rPr>
              <a:t>Two sets of teeth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1.Temporary, deciduous or milk teeth. 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en-IN" dirty="0">
              <a:solidFill>
                <a:srgbClr val="008000"/>
              </a:solidFill>
              <a:latin typeface="Arial Rounded MT Bold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dirty="0">
                <a:solidFill>
                  <a:srgbClr val="008000"/>
                </a:solidFill>
                <a:latin typeface="Arial Rounded MT Bold" pitchFamily="34" charset="0"/>
                <a:ea typeface="Calibri"/>
                <a:cs typeface="Times New Roman"/>
              </a:rPr>
              <a:t>2. Permanent teeth.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9904573"/>
      </p:ext>
    </p:extLst>
  </p:cSld>
  <p:clrMapOvr>
    <a:masterClrMapping/>
  </p:clrMapOvr>
</p:sld>
</file>

<file path=ppt/theme/theme1.xml><?xml version="1.0" encoding="utf-8"?>
<a:theme xmlns:a="http://schemas.openxmlformats.org/drawingml/2006/main" name="Seashore design template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Optical design template</Template>
  <TotalTime>390</TotalTime>
  <Words>1217</Words>
  <Application>Microsoft Office PowerPoint</Application>
  <PresentationFormat>On-screen Show (4:3)</PresentationFormat>
  <Paragraphs>170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Rounded MT Bold</vt:lpstr>
      <vt:lpstr>Calibri</vt:lpstr>
      <vt:lpstr>Helvetica Neue</vt:lpstr>
      <vt:lpstr>Times New Roman</vt:lpstr>
      <vt:lpstr>Seashore design template</vt:lpstr>
      <vt:lpstr>       ML Importance of Teeth </vt:lpstr>
      <vt:lpstr>Forensic odontology</vt:lpstr>
      <vt:lpstr>Identification  from teeth</vt:lpstr>
      <vt:lpstr>SCOPE AND PURPOSE </vt:lpstr>
      <vt:lpstr>. BASIS FOR DENTAL IDENTIFICATION:</vt:lpstr>
      <vt:lpstr>Age estimation from teeth</vt:lpstr>
      <vt:lpstr>PRE-NATAL PERIOD</vt:lpstr>
      <vt:lpstr>Age estimation</vt:lpstr>
      <vt:lpstr>Eruption of teeth</vt:lpstr>
      <vt:lpstr>TEETH</vt:lpstr>
      <vt:lpstr>PERMANENT TEETH </vt:lpstr>
      <vt:lpstr>Differences  Temporary and Permanent teeth</vt:lpstr>
      <vt:lpstr>TEMPORARY DENTITION</vt:lpstr>
      <vt:lpstr>PERMANENT TEETH ERUPTION </vt:lpstr>
      <vt:lpstr>Permanent teeth </vt:lpstr>
      <vt:lpstr>Period of mixed Dentition</vt:lpstr>
      <vt:lpstr>Permanent teeth </vt:lpstr>
      <vt:lpstr>GUSTAFSON`S METHOD</vt:lpstr>
      <vt:lpstr>Gustafson`s criteria</vt:lpstr>
      <vt:lpstr>PowerPoint Presentation</vt:lpstr>
      <vt:lpstr>PowerPoint Presentation</vt:lpstr>
      <vt:lpstr>PowerPoint Presentation</vt:lpstr>
      <vt:lpstr>Gustafson`s criteria</vt:lpstr>
      <vt:lpstr>AGE ESTIMATION</vt:lpstr>
      <vt:lpstr>         RACE FROM TEETH          Mongoloids</vt:lpstr>
      <vt:lpstr>Common identifying features of teeth </vt:lpstr>
      <vt:lpstr>Identifying features of teeth</vt:lpstr>
      <vt:lpstr>Stains</vt:lpstr>
      <vt:lpstr>Identification from teeth</vt:lpstr>
      <vt:lpstr>PowerPoint Presentation</vt:lpstr>
      <vt:lpstr>IDENTIFICATION FROM DENTAL DNA</vt:lpstr>
      <vt:lpstr>Identification from teeth</vt:lpstr>
      <vt:lpstr>Teeth bite marks</vt:lpstr>
      <vt:lpstr>Teeth bite 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 Importance of Teeth</dc:title>
  <dc:creator>Windows User</dc:creator>
  <cp:lastModifiedBy>salini C</cp:lastModifiedBy>
  <cp:revision>32</cp:revision>
  <dcterms:created xsi:type="dcterms:W3CDTF">2019-08-07T13:04:29Z</dcterms:created>
  <dcterms:modified xsi:type="dcterms:W3CDTF">2021-11-19T18:26:28Z</dcterms:modified>
</cp:coreProperties>
</file>